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2"/>
  </p:notesMasterIdLst>
  <p:sldIdLst>
    <p:sldId id="306" r:id="rId5"/>
    <p:sldId id="313" r:id="rId6"/>
    <p:sldId id="308" r:id="rId7"/>
    <p:sldId id="324" r:id="rId8"/>
    <p:sldId id="309" r:id="rId9"/>
    <p:sldId id="304" r:id="rId10"/>
    <p:sldId id="314" r:id="rId11"/>
    <p:sldId id="325" r:id="rId12"/>
    <p:sldId id="307" r:id="rId13"/>
    <p:sldId id="315" r:id="rId14"/>
    <p:sldId id="316" r:id="rId15"/>
    <p:sldId id="317" r:id="rId16"/>
    <p:sldId id="320" r:id="rId17"/>
    <p:sldId id="326" r:id="rId18"/>
    <p:sldId id="318" r:id="rId19"/>
    <p:sldId id="305" r:id="rId20"/>
    <p:sldId id="3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a\Desktop\technion\BDA16\Python\Python%20Project\churn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a\Desktop\technion\BDA16\Python\Python%20Project\churn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[churn.csv]Sheet1!PivotTable1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Tenure of customers(Months)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Sheet1!$A$2:$A$75</c:f>
              <c:strCach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strCache>
            </c:strRef>
          </c:cat>
          <c:val>
            <c:numRef>
              <c:f>Sheet1!$B$2:$B$75</c:f>
              <c:numCache>
                <c:formatCode>General</c:formatCode>
                <c:ptCount val="73"/>
                <c:pt idx="0">
                  <c:v>11</c:v>
                </c:pt>
                <c:pt idx="1">
                  <c:v>613</c:v>
                </c:pt>
                <c:pt idx="2">
                  <c:v>238</c:v>
                </c:pt>
                <c:pt idx="3">
                  <c:v>200</c:v>
                </c:pt>
                <c:pt idx="4">
                  <c:v>176</c:v>
                </c:pt>
                <c:pt idx="5">
                  <c:v>133</c:v>
                </c:pt>
                <c:pt idx="6">
                  <c:v>110</c:v>
                </c:pt>
                <c:pt idx="7">
                  <c:v>131</c:v>
                </c:pt>
                <c:pt idx="8">
                  <c:v>123</c:v>
                </c:pt>
                <c:pt idx="9">
                  <c:v>119</c:v>
                </c:pt>
                <c:pt idx="10">
                  <c:v>116</c:v>
                </c:pt>
                <c:pt idx="11">
                  <c:v>99</c:v>
                </c:pt>
                <c:pt idx="12">
                  <c:v>117</c:v>
                </c:pt>
                <c:pt idx="13">
                  <c:v>109</c:v>
                </c:pt>
                <c:pt idx="14">
                  <c:v>76</c:v>
                </c:pt>
                <c:pt idx="15">
                  <c:v>99</c:v>
                </c:pt>
                <c:pt idx="16">
                  <c:v>80</c:v>
                </c:pt>
                <c:pt idx="17">
                  <c:v>87</c:v>
                </c:pt>
                <c:pt idx="18">
                  <c:v>97</c:v>
                </c:pt>
                <c:pt idx="19">
                  <c:v>73</c:v>
                </c:pt>
                <c:pt idx="20">
                  <c:v>71</c:v>
                </c:pt>
                <c:pt idx="21">
                  <c:v>63</c:v>
                </c:pt>
                <c:pt idx="22">
                  <c:v>90</c:v>
                </c:pt>
                <c:pt idx="23">
                  <c:v>85</c:v>
                </c:pt>
                <c:pt idx="24">
                  <c:v>94</c:v>
                </c:pt>
                <c:pt idx="25">
                  <c:v>79</c:v>
                </c:pt>
                <c:pt idx="26">
                  <c:v>79</c:v>
                </c:pt>
                <c:pt idx="27">
                  <c:v>72</c:v>
                </c:pt>
                <c:pt idx="28">
                  <c:v>57</c:v>
                </c:pt>
                <c:pt idx="29">
                  <c:v>72</c:v>
                </c:pt>
                <c:pt idx="30">
                  <c:v>72</c:v>
                </c:pt>
                <c:pt idx="31">
                  <c:v>65</c:v>
                </c:pt>
                <c:pt idx="32">
                  <c:v>69</c:v>
                </c:pt>
                <c:pt idx="33">
                  <c:v>64</c:v>
                </c:pt>
                <c:pt idx="34">
                  <c:v>65</c:v>
                </c:pt>
                <c:pt idx="35">
                  <c:v>88</c:v>
                </c:pt>
                <c:pt idx="36">
                  <c:v>50</c:v>
                </c:pt>
                <c:pt idx="37">
                  <c:v>65</c:v>
                </c:pt>
                <c:pt idx="38">
                  <c:v>59</c:v>
                </c:pt>
                <c:pt idx="39">
                  <c:v>56</c:v>
                </c:pt>
                <c:pt idx="40">
                  <c:v>64</c:v>
                </c:pt>
                <c:pt idx="41">
                  <c:v>70</c:v>
                </c:pt>
                <c:pt idx="42">
                  <c:v>65</c:v>
                </c:pt>
                <c:pt idx="43">
                  <c:v>65</c:v>
                </c:pt>
                <c:pt idx="44">
                  <c:v>51</c:v>
                </c:pt>
                <c:pt idx="45">
                  <c:v>61</c:v>
                </c:pt>
                <c:pt idx="46">
                  <c:v>74</c:v>
                </c:pt>
                <c:pt idx="47">
                  <c:v>68</c:v>
                </c:pt>
                <c:pt idx="48">
                  <c:v>64</c:v>
                </c:pt>
                <c:pt idx="49">
                  <c:v>66</c:v>
                </c:pt>
                <c:pt idx="50">
                  <c:v>68</c:v>
                </c:pt>
                <c:pt idx="51">
                  <c:v>68</c:v>
                </c:pt>
                <c:pt idx="52">
                  <c:v>80</c:v>
                </c:pt>
                <c:pt idx="53">
                  <c:v>70</c:v>
                </c:pt>
                <c:pt idx="54">
                  <c:v>68</c:v>
                </c:pt>
                <c:pt idx="55">
                  <c:v>64</c:v>
                </c:pt>
                <c:pt idx="56">
                  <c:v>80</c:v>
                </c:pt>
                <c:pt idx="57">
                  <c:v>65</c:v>
                </c:pt>
                <c:pt idx="58">
                  <c:v>67</c:v>
                </c:pt>
                <c:pt idx="59">
                  <c:v>60</c:v>
                </c:pt>
                <c:pt idx="60">
                  <c:v>76</c:v>
                </c:pt>
                <c:pt idx="61">
                  <c:v>76</c:v>
                </c:pt>
                <c:pt idx="62">
                  <c:v>70</c:v>
                </c:pt>
                <c:pt idx="63">
                  <c:v>72</c:v>
                </c:pt>
                <c:pt idx="64">
                  <c:v>80</c:v>
                </c:pt>
                <c:pt idx="65">
                  <c:v>76</c:v>
                </c:pt>
                <c:pt idx="66">
                  <c:v>89</c:v>
                </c:pt>
                <c:pt idx="67">
                  <c:v>98</c:v>
                </c:pt>
                <c:pt idx="68">
                  <c:v>100</c:v>
                </c:pt>
                <c:pt idx="69">
                  <c:v>95</c:v>
                </c:pt>
                <c:pt idx="70">
                  <c:v>119</c:v>
                </c:pt>
                <c:pt idx="71">
                  <c:v>170</c:v>
                </c:pt>
                <c:pt idx="72">
                  <c:v>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C-4C0A-B102-DE38CFD931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729823439"/>
        <c:axId val="1729810127"/>
      </c:barChart>
      <c:catAx>
        <c:axId val="17298234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810127"/>
        <c:crosses val="autoZero"/>
        <c:auto val="1"/>
        <c:lblAlgn val="ctr"/>
        <c:lblOffset val="100"/>
        <c:tickLblSkip val="12"/>
        <c:noMultiLvlLbl val="0"/>
      </c:catAx>
      <c:valAx>
        <c:axId val="17298101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823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[churn.csv]Sheet1!PivotTable1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Churn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2"/>
                <c:pt idx="0">
                  <c:v>5174</c:v>
                </c:pt>
                <c:pt idx="1">
                  <c:v>1869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C-4340-A124-E4F178626D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587380752"/>
        <c:axId val="587378672"/>
      </c:barChart>
      <c:catAx>
        <c:axId val="587380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378672"/>
        <c:crosses val="autoZero"/>
        <c:auto val="1"/>
        <c:lblAlgn val="ctr"/>
        <c:lblOffset val="100"/>
        <c:noMultiLvlLbl val="0"/>
      </c:catAx>
      <c:valAx>
        <c:axId val="587378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380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293C9C-50F7-4DF0-A45F-EF6AA41E15B2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Adam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Lead Data Analyst</a:t>
          </a: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400" b="1" kern="1200" spc="20" dirty="0">
              <a:solidFill>
                <a:prstClr val="white"/>
              </a:solidFill>
              <a:latin typeface="Univers"/>
              <a:ea typeface="+mn-ea"/>
              <a:cs typeface="+mn-cs"/>
            </a:rPr>
            <a:t>Ami</a:t>
          </a: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Lead Cloud Architect</a:t>
          </a: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Gal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CEO  </a:t>
          </a: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0" presStyleCnt="3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8000" r="-18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0" presStyleCnt="6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1" presStyleCnt="6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1" presStyleCnt="3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9000" r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2" presStyleCnt="6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3" presStyleCnt="6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2" presStyleCnt="3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4" presStyleCnt="6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5" presStyleCnt="6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0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2" destOrd="0" parTransId="{48FD486C-824F-4590-8CFC-BC1053E533DD}" sibTransId="{2946CE56-B018-4C0E-918D-0B36D170024F}"/>
    <dgm:cxn modelId="{307321D6-32A9-4F29-A35B-8328C6417311}" srcId="{5C72703F-EB58-4B0C-8B2A-EDF2A51B2C6C}" destId="{DA3F2F2F-B5A8-4CFD-ABCE-1BC48CD913AF}" srcOrd="1" destOrd="0" parTransId="{D4AFA5E0-6624-49A6-B10B-4FFA7483C001}" sibTransId="{038FE749-6004-418E-86C7-7C1B1D7930F4}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E4C40201-6BC4-420D-A8E7-A3465911B5D7}" type="presParOf" srcId="{BF30E86D-EAFC-44CE-B56C-D7C5EC7742F3}" destId="{E40BB94D-AE1C-4F05-8AA5-E9FA9A8CCCDE}" srcOrd="0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1" destOrd="0" presId="urn:microsoft.com/office/officeart/2019/1/layout/PeoplePortraitsList"/>
    <dgm:cxn modelId="{123A582B-C4F8-4519-967F-856EBB9F6F06}" type="presParOf" srcId="{BF30E86D-EAFC-44CE-B56C-D7C5EC7742F3}" destId="{D5C9CF54-A3DB-4262-A188-C006BBF08A29}" srcOrd="2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3" destOrd="0" presId="urn:microsoft.com/office/officeart/2019/1/layout/PeoplePortraitsList"/>
    <dgm:cxn modelId="{C9461069-5B02-4E7D-89BF-60D89C5520D1}" type="presParOf" srcId="{BF30E86D-EAFC-44CE-B56C-D7C5EC7742F3}" destId="{F836F72C-94C1-41ED-BA62-813057647F9C}" srcOrd="4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38F18-07B8-41D8-8BD9-9F8514E8F9C4}">
      <dsp:nvSpPr>
        <dsp:cNvPr id="0" name=""/>
        <dsp:cNvSpPr/>
      </dsp:nvSpPr>
      <dsp:spPr>
        <a:xfrm>
          <a:off x="1481751" y="460948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8000" r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1384748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Adam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Lead Data Analyst</a:t>
          </a:r>
        </a:p>
      </dsp:txBody>
      <dsp:txXfrm>
        <a:off x="1384748" y="3081438"/>
        <a:ext cx="2388563" cy="487349"/>
      </dsp:txXfrm>
    </dsp:sp>
    <dsp:sp modelId="{1223E777-77CB-4A9A-BF21-12B513842696}">
      <dsp:nvSpPr>
        <dsp:cNvPr id="0" name=""/>
        <dsp:cNvSpPr/>
      </dsp:nvSpPr>
      <dsp:spPr>
        <a:xfrm>
          <a:off x="1384748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288313" y="460948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9000" r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4191311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b="1" kern="1200" spc="20" dirty="0">
              <a:solidFill>
                <a:prstClr val="white"/>
              </a:solidFill>
              <a:latin typeface="Univers"/>
              <a:ea typeface="+mn-ea"/>
              <a:cs typeface="+mn-cs"/>
            </a:rPr>
            <a:t>Ami</a:t>
          </a: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Lead Cloud Architect</a:t>
          </a:r>
        </a:p>
      </dsp:txBody>
      <dsp:txXfrm>
        <a:off x="4191311" y="3081438"/>
        <a:ext cx="2388563" cy="487349"/>
      </dsp:txXfrm>
    </dsp:sp>
    <dsp:sp modelId="{EE420F84-477D-4635-BEF8-66426E9A259D}">
      <dsp:nvSpPr>
        <dsp:cNvPr id="0" name=""/>
        <dsp:cNvSpPr/>
      </dsp:nvSpPr>
      <dsp:spPr>
        <a:xfrm>
          <a:off x="4191311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7094876" y="460948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6997874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Gal</a:t>
          </a: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CEO  </a:t>
          </a:r>
        </a:p>
      </dsp:txBody>
      <dsp:txXfrm>
        <a:off x="6997874" y="3081438"/>
        <a:ext cx="2388563" cy="487349"/>
      </dsp:txXfrm>
    </dsp:sp>
    <dsp:sp modelId="{5A7600AF-A34B-4D03-B3D6-B3C760AE8E06}">
      <dsp:nvSpPr>
        <dsp:cNvPr id="0" name=""/>
        <dsp:cNvSpPr/>
      </dsp:nvSpPr>
      <dsp:spPr>
        <a:xfrm>
          <a:off x="6997874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7.png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7.png"/><Relationship Id="rId7" Type="http://schemas.openxmlformats.org/officeDocument/2006/relationships/package" Target="../embeddings/Microsoft_Excel_Worksheet.xlsx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chart" Target="../charts/chart2.xml"/><Relationship Id="rId4" Type="http://schemas.openxmlformats.org/officeDocument/2006/relationships/image" Target="../media/image8.png"/><Relationship Id="rId9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244" y="594360"/>
            <a:ext cx="7209988" cy="2843784"/>
          </a:xfrm>
        </p:spPr>
        <p:txBody>
          <a:bodyPr/>
          <a:lstStyle/>
          <a:p>
            <a:r>
              <a:rPr lang="en-US" dirty="0"/>
              <a:t>DATAPHONE</a:t>
            </a:r>
            <a:br>
              <a:rPr lang="en-US" dirty="0"/>
            </a:br>
            <a:r>
              <a:rPr lang="en-US" dirty="0"/>
              <a:t>COMMUNICATION ltd.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AMI SHARAABI</a:t>
            </a:r>
          </a:p>
          <a:p>
            <a:r>
              <a:rPr lang="en-US" dirty="0"/>
              <a:t>ADAM MARGALIT</a:t>
            </a:r>
          </a:p>
          <a:p>
            <a:r>
              <a:rPr lang="en-US" dirty="0"/>
              <a:t>GAL ETZION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Engineering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removed features and created new ones after initial preparation of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Missing values at the ‘total charge’ feature we replaced with ‘0’ as we suspect these have to do with payment issues and refunds.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Churn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EE8BAF9-8D37-47B5-897B-0303B6D25C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1638" y="3241675"/>
          <a:ext cx="122713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6997" imgH="373301" progId="Excel.Sheet.12">
                  <p:embed/>
                </p:oleObj>
              </mc:Choice>
              <mc:Fallback>
                <p:oleObj name="Worksheet" r:id="rId2" imgW="1226997" imgH="373301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EE8BAF9-8D37-47B5-897B-0303B6D25C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1638" y="3241675"/>
                        <a:ext cx="1227137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B4845045-C451-4A09-A960-FA25D1FF7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7" y="1691640"/>
            <a:ext cx="5358431" cy="373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A362AF-C51A-4FC3-9C8B-3D259CAB7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44" y="5055045"/>
            <a:ext cx="5358431" cy="1403133"/>
          </a:xfrm>
          <a:prstGeom prst="rect">
            <a:avLst/>
          </a:prstGeom>
        </p:spPr>
      </p:pic>
      <p:pic>
        <p:nvPicPr>
          <p:cNvPr id="3076" name="Picture 4" descr="Image result for trashcan symbol">
            <a:extLst>
              <a:ext uri="{FF2B5EF4-FFF2-40B4-BE49-F238E27FC236}">
                <a16:creationId xmlns:a16="http://schemas.microsoft.com/office/drawing/2014/main" id="{28E1E2BB-2FF8-4D69-A43D-E1140766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8" y="331156"/>
            <a:ext cx="1171575" cy="11715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F0F364-B098-4B14-B1E7-5988C2C58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8748" y="3255472"/>
            <a:ext cx="1467348" cy="16288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3C23A4-6A14-4B3C-A803-EF6BDF3E9649}"/>
              </a:ext>
            </a:extLst>
          </p:cNvPr>
          <p:cNvCxnSpPr/>
          <p:nvPr/>
        </p:nvCxnSpPr>
        <p:spPr>
          <a:xfrm>
            <a:off x="123207" y="2833891"/>
            <a:ext cx="5358431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71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/>
          <a:lstStyle/>
          <a:p>
            <a:r>
              <a:rPr lang="en-US" dirty="0"/>
              <a:t>ML Algo’s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33472"/>
            <a:ext cx="9144000" cy="27181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Topic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78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Algo’s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decided to code a loop that determines the ideal k-values/max depth values on each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still ran three different values to double check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 Yielded Highest Accuracy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Churn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EE8BAF9-8D37-47B5-897B-0303B6D25C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1638" y="3241675"/>
          <a:ext cx="122713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6997" imgH="373301" progId="Excel.Sheet.12">
                  <p:embed/>
                </p:oleObj>
              </mc:Choice>
              <mc:Fallback>
                <p:oleObj name="Worksheet" r:id="rId2" imgW="1226997" imgH="373301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EE8BAF9-8D37-47B5-897B-0303B6D25C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1638" y="3241675"/>
                        <a:ext cx="1227137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7A8C37F-F2B9-424C-A012-435E6C223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40" y="612373"/>
            <a:ext cx="3558848" cy="1874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B57C2B-F898-404E-AC24-95A51F111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54" y="3614738"/>
            <a:ext cx="362743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9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Decision Tree Data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AE023-8E7C-4B28-959C-B770CE34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99" y="1690688"/>
            <a:ext cx="9579259" cy="36195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F72F26DF-3FE6-48FB-9C36-77FA5CD8ADFF}"/>
              </a:ext>
            </a:extLst>
          </p:cNvPr>
          <p:cNvSpPr txBox="1">
            <a:spLocks/>
          </p:cNvSpPr>
          <p:nvPr/>
        </p:nvSpPr>
        <p:spPr>
          <a:xfrm>
            <a:off x="941528" y="5395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Fiber Optic, Monthly/Total Charges, Contract Years and Tenure showed highest degree of importance in contributing predictive power to the model</a:t>
            </a:r>
          </a:p>
        </p:txBody>
      </p:sp>
    </p:spTree>
    <p:extLst>
      <p:ext uri="{BB962C8B-B14F-4D97-AF65-F5344CB8AC3E}">
        <p14:creationId xmlns:p14="http://schemas.microsoft.com/office/powerpoint/2010/main" val="125329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3086" b="30664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9/3/20XX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EBC76B-3A03-4C27-A896-43841E16865C}"/>
              </a:ext>
            </a:extLst>
          </p:cNvPr>
          <p:cNvSpPr txBox="1">
            <a:spLocks/>
          </p:cNvSpPr>
          <p:nvPr/>
        </p:nvSpPr>
        <p:spPr>
          <a:xfrm>
            <a:off x="1691783" y="585505"/>
            <a:ext cx="6683731" cy="8869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Random forest feature importance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8EC852-70B9-41F9-B1CE-81FFA552D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855" y="1630018"/>
            <a:ext cx="8326592" cy="44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86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33472"/>
            <a:ext cx="9144000" cy="27181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Topic </a:t>
            </a:r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262402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Conclusions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/>
              <a:t>Highest Accuracy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68458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RandomForest</a:t>
            </a:r>
            <a:r>
              <a:rPr lang="en-US" dirty="0"/>
              <a:t> Algo Yielded Highest Test Accuracy : 79.6%</a:t>
            </a:r>
          </a:p>
          <a:p>
            <a:r>
              <a:rPr lang="en-US" dirty="0"/>
              <a:t>KNN came in second with 78% Accuracy</a:t>
            </a:r>
          </a:p>
          <a:p>
            <a:r>
              <a:rPr lang="en-US" sz="2000" dirty="0" err="1"/>
              <a:t>DecisionTree</a:t>
            </a:r>
            <a:r>
              <a:rPr lang="en-US" sz="2000" dirty="0"/>
              <a:t> took last place with 77% Accuracy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/>
              <a:t>Factors That Made an Impact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68458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Contract Type: Month to Month, Year, 2 Years. Month to Month Highest Churn Rate</a:t>
            </a:r>
          </a:p>
          <a:p>
            <a:r>
              <a:rPr lang="en-US" sz="2000" dirty="0"/>
              <a:t>Tenure: Churn Rate Decreases as Tenure Increases</a:t>
            </a:r>
          </a:p>
          <a:p>
            <a:r>
              <a:rPr lang="en-US" dirty="0"/>
              <a:t>Those With Fiber Optic Connection and those with High Total Charges tended to Churn More</a:t>
            </a:r>
            <a:endParaRPr lang="en-US" sz="2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424153" y="1681163"/>
            <a:ext cx="293735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Recommendations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Advise Customers to Change plan to Yearly Contract from Monthly Contract, Provide Discount.</a:t>
            </a:r>
          </a:p>
          <a:p>
            <a:r>
              <a:rPr lang="en-US" sz="2000" dirty="0"/>
              <a:t>Ensure </a:t>
            </a:r>
            <a:r>
              <a:rPr lang="en-US" sz="2000" dirty="0" err="1"/>
              <a:t>Fibre</a:t>
            </a:r>
            <a:r>
              <a:rPr lang="en-US" sz="2000" dirty="0"/>
              <a:t> Optic Speed is as Fast as Top Competitors. May lower Churn. </a:t>
            </a:r>
          </a:p>
          <a:p>
            <a:r>
              <a:rPr lang="en-US" sz="2000" dirty="0"/>
              <a:t>Inform Customers regularly on the accumulating charge, to ‘soften the blow’ when payment is due.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Churn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CHurn</a:t>
            </a:r>
            <a:endParaRPr lang="en-US" dirty="0"/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481944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Customers Churn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every other media company, our company facing the customer churn problem.</a:t>
            </a:r>
          </a:p>
          <a:p>
            <a:r>
              <a:rPr lang="en-US" dirty="0"/>
              <a:t>In this presentation we will try to understand the reasons for the customer’s churn. </a:t>
            </a:r>
            <a:br>
              <a:rPr lang="en-US" dirty="0"/>
            </a:br>
            <a:r>
              <a:rPr lang="en-US" dirty="0"/>
              <a:t>Our model will try to predict which kind of them are leaving, based on a dataset of 7,043 observes.</a:t>
            </a:r>
          </a:p>
          <a:p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Churn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Churn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Topic </a:t>
            </a:r>
            <a:r>
              <a:rPr lang="en-US" dirty="0"/>
              <a:t>One - </a:t>
            </a:r>
            <a:r>
              <a:rPr lang="en-US" sz="1800" dirty="0">
                <a:solidFill>
                  <a:schemeClr val="bg1"/>
                </a:solidFill>
              </a:rPr>
              <a:t>The Problem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Topic Two – ML Algo’s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Topic Three- Conclusions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298338" y="2537381"/>
            <a:ext cx="3707972" cy="370797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2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33472"/>
            <a:ext cx="9144000" cy="27181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Topic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r>
              <a:rPr lang="en-US" dirty="0"/>
              <a:t>Nobody Likes Churn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r>
              <a:rPr lang="en-US" sz="2000" dirty="0"/>
              <a:t>Our aim is to find out what the leading causes are for churn in our company and minimize them.</a:t>
            </a:r>
          </a:p>
          <a:p>
            <a:r>
              <a:rPr lang="en-US" dirty="0"/>
              <a:t>We used data gathered over the span of 7+ years, covering basic demographics and in- depth membership details of our customers. 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r>
              <a:rPr lang="en-US" dirty="0"/>
              <a:t>Towards Data Driven Solutions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r>
              <a:rPr lang="en-US" sz="2000" dirty="0"/>
              <a:t>All a part of Our initiative to utilize modern technology and tools in leading company decisions.</a:t>
            </a:r>
          </a:p>
          <a:p>
            <a:r>
              <a:rPr lang="en-US" sz="2000" dirty="0"/>
              <a:t>Use of Our Machine Learning capabilities to see if we can build a model that predicts churn with a high degree of success</a:t>
            </a:r>
          </a:p>
          <a:p>
            <a:r>
              <a:rPr lang="en-US" dirty="0"/>
              <a:t>Ultimately, when we process new customers, we could alter contracts/ provide incentives based on churn likelihood 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was analyzed to predict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5600 individual customers were used to train the model, while the remaining 1443 customers were used to test the predictive power of the model.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involved 20 features, some of which were redundant.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Empty values in ‘Total Charge’, will ensure dataset sets empty values to null</a:t>
            </a:r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Churn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05DCB-42A8-4A5A-B75E-58162CC78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48" y="301752"/>
            <a:ext cx="2459736" cy="2505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DC25ED-8CC8-4D38-9301-D16FFA418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65" y="3108958"/>
            <a:ext cx="5318184" cy="3429953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EE8BAF9-8D37-47B5-897B-0303B6D25C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1638" y="3241675"/>
          <a:ext cx="122713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226997" imgH="373301" progId="Excel.Sheet.12">
                  <p:embed/>
                </p:oleObj>
              </mc:Choice>
              <mc:Fallback>
                <p:oleObj name="Worksheet" r:id="rId7" imgW="1226997" imgH="373301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EE8BAF9-8D37-47B5-897B-0303B6D25C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81638" y="3241675"/>
                        <a:ext cx="1227137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1ED7EEA-4F6E-465E-B092-81A88D4288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8719571"/>
              </p:ext>
            </p:extLst>
          </p:nvPr>
        </p:nvGraphicFramePr>
        <p:xfrm>
          <a:off x="143435" y="301751"/>
          <a:ext cx="2752165" cy="2505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4CB8F63-FA29-40AB-BEA6-D9991E7210F4}"/>
              </a:ext>
            </a:extLst>
          </p:cNvPr>
          <p:cNvGraphicFramePr>
            <a:graphicFrameLocks/>
          </p:cNvGraphicFramePr>
          <p:nvPr/>
        </p:nvGraphicFramePr>
        <p:xfrm>
          <a:off x="3035629" y="300165"/>
          <a:ext cx="2612136" cy="2507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098484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3086" b="30664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9/3/20XX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EBC76B-3A03-4C27-A896-43841E16865C}"/>
              </a:ext>
            </a:extLst>
          </p:cNvPr>
          <p:cNvSpPr txBox="1">
            <a:spLocks/>
          </p:cNvSpPr>
          <p:nvPr/>
        </p:nvSpPr>
        <p:spPr>
          <a:xfrm>
            <a:off x="1691783" y="585505"/>
            <a:ext cx="6683731" cy="8869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Making Sense Of The Data- what happens over time</a:t>
            </a:r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5F32866F-5040-42BD-A645-AF68DF42BDA8}"/>
              </a:ext>
            </a:extLst>
          </p:cNvPr>
          <p:cNvSpPr txBox="1">
            <a:spLocks/>
          </p:cNvSpPr>
          <p:nvPr/>
        </p:nvSpPr>
        <p:spPr>
          <a:xfrm>
            <a:off x="1103877" y="5886320"/>
            <a:ext cx="10515600" cy="1786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Clear difference in total charge that impacted whether customers stayed or left. 1- Churn, 2-No Churn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1C57C8-320E-41A6-9641-47025999E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82" y="1774046"/>
            <a:ext cx="9986541" cy="39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3086" b="30664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9/3/20XX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EBC76B-3A03-4C27-A896-43841E16865C}"/>
              </a:ext>
            </a:extLst>
          </p:cNvPr>
          <p:cNvSpPr txBox="1">
            <a:spLocks/>
          </p:cNvSpPr>
          <p:nvPr/>
        </p:nvSpPr>
        <p:spPr>
          <a:xfrm>
            <a:off x="7150813" y="800328"/>
            <a:ext cx="4434840" cy="8869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Churn and Fiber Optics</a:t>
            </a:r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5F32866F-5040-42BD-A645-AF68DF42BDA8}"/>
              </a:ext>
            </a:extLst>
          </p:cNvPr>
          <p:cNvSpPr txBox="1">
            <a:spLocks/>
          </p:cNvSpPr>
          <p:nvPr/>
        </p:nvSpPr>
        <p:spPr>
          <a:xfrm>
            <a:off x="7150811" y="1797024"/>
            <a:ext cx="4434840" cy="4754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Those with fiber optic connection account for over 40% of churn rates</a:t>
            </a:r>
          </a:p>
          <a:p>
            <a:pPr marL="342900" indent="-342900"/>
            <a:r>
              <a:rPr lang="en-US" dirty="0"/>
              <a:t>While only accounting for 15% of those who stay with the company</a:t>
            </a:r>
          </a:p>
          <a:p>
            <a:pPr marL="342900" indent="-342900"/>
            <a:r>
              <a:rPr lang="en-US" dirty="0"/>
              <a:t>May have to do with competitors offering higher bandwidth on identical fiber optic foundations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CE1A14-104D-4602-9C2C-03DCA666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16" y="1886502"/>
            <a:ext cx="5428034" cy="413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{396EFF49-F5CF-4F38-8577-5A8C0EE7E2E0}tf89338750_win32</Template>
  <TotalTime>972</TotalTime>
  <Words>618</Words>
  <Application>Microsoft Office PowerPoint</Application>
  <PresentationFormat>Widescreen</PresentationFormat>
  <Paragraphs>95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Univers</vt:lpstr>
      <vt:lpstr>GradientUnivers</vt:lpstr>
      <vt:lpstr>Worksheet</vt:lpstr>
      <vt:lpstr>DATAPHONE COMMUNICATION ltd.</vt:lpstr>
      <vt:lpstr>Team</vt:lpstr>
      <vt:lpstr>Customers Churn</vt:lpstr>
      <vt:lpstr>Churn</vt:lpstr>
      <vt:lpstr>The Problem</vt:lpstr>
      <vt:lpstr>The Problem</vt:lpstr>
      <vt:lpstr>The Data</vt:lpstr>
      <vt:lpstr>PowerPoint Presentation</vt:lpstr>
      <vt:lpstr>PowerPoint Presentation</vt:lpstr>
      <vt:lpstr>Data Engineering</vt:lpstr>
      <vt:lpstr>ML Algo’s</vt:lpstr>
      <vt:lpstr>ML Algo’s</vt:lpstr>
      <vt:lpstr>Decision Tree Data</vt:lpstr>
      <vt:lpstr>PowerPoint Presentation</vt:lpstr>
      <vt:lpstr>Conclusion</vt:lpstr>
      <vt:lpstr>Conclusions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DATAPHONE COMMUNICATION ltd.</dc:title>
  <dc:creator>לאה קסה</dc:creator>
  <cp:lastModifiedBy>Ami Sharabi</cp:lastModifiedBy>
  <cp:revision>19</cp:revision>
  <dcterms:created xsi:type="dcterms:W3CDTF">2022-09-18T16:34:11Z</dcterms:created>
  <dcterms:modified xsi:type="dcterms:W3CDTF">2022-11-23T15:04:04Z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